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</p:sldIdLst>
  <p:sldSz cy="5143500" cx="9144000"/>
  <p:notesSz cx="6858000" cy="9144000"/>
  <p:embeddedFontLst>
    <p:embeddedFont>
      <p:font typeface="Helvetica Neue"/>
      <p:regular r:id="rId117"/>
      <p:bold r:id="rId118"/>
      <p:italic r:id="rId119"/>
      <p:boldItalic r:id="rId120"/>
    </p:embeddedFont>
    <p:embeddedFont>
      <p:font typeface="Helvetica Neue Light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font" Target="fonts/HelveticaNeueLight-regular.fntdata"/><Relationship Id="rId25" Type="http://schemas.openxmlformats.org/officeDocument/2006/relationships/slide" Target="slides/slide21.xml"/><Relationship Id="rId120" Type="http://schemas.openxmlformats.org/officeDocument/2006/relationships/font" Target="fonts/HelveticaNeue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24" Type="http://schemas.openxmlformats.org/officeDocument/2006/relationships/font" Target="fonts/HelveticaNeueLight-boldItalic.fntdata"/><Relationship Id="rId123" Type="http://schemas.openxmlformats.org/officeDocument/2006/relationships/font" Target="fonts/HelveticaNeueLight-italic.fntdata"/><Relationship Id="rId122" Type="http://schemas.openxmlformats.org/officeDocument/2006/relationships/font" Target="fonts/HelveticaNeueLight-bold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HelveticaNeue-bold.fntdata"/><Relationship Id="rId117" Type="http://schemas.openxmlformats.org/officeDocument/2006/relationships/font" Target="fonts/HelveticaNeue-regular.fntdata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Shape 9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Shape 7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Shape 8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Shape 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13" Type="http://schemas.openxmlformats.org/officeDocument/2006/relationships/image" Target="../media/image1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Relationship Id="rId15" Type="http://schemas.openxmlformats.org/officeDocument/2006/relationships/image" Target="../media/image37.png"/><Relationship Id="rId14" Type="http://schemas.openxmlformats.org/officeDocument/2006/relationships/image" Target="../media/image16.png"/><Relationship Id="rId16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0.png"/></Relationships>
</file>

<file path=ppt/slides/_rels/slide111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4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hyperlink" Target="https://goo.gl/PZNNGY" TargetMode="External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/>
        </p:nvSpPr>
        <p:spPr>
          <a:xfrm>
            <a:off x="1340100" y="902700"/>
            <a:ext cx="6463800" cy="3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/>
        </p:nvSpPr>
        <p:spPr>
          <a:xfrm>
            <a:off x="1356450" y="22013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fetchLatestNews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news.fetchLatest()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0" name="Shape 970"/>
          <p:cNvSpPr txBox="1"/>
          <p:nvPr/>
        </p:nvSpPr>
        <p:spPr>
          <a:xfrm>
            <a:off x="1356450" y="3069200"/>
            <a:ext cx="65934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extractText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messageHandler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status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post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1356450" y="4275600"/>
            <a:ext cx="6593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save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text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1356450" y="0"/>
            <a:ext cx="64311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main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loop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fetchLatestNews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latestNews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latestNews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react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save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text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handler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ReactorMessagingRunnable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news.fetchLatest();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start();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/>
        </p:nvSpPr>
        <p:spPr>
          <a:xfrm>
            <a:off x="1576950" y="702000"/>
            <a:ext cx="59901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MessageHandler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tweet.getStatus()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facebookPost.getPost()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blogArticle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replyIfExists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blogArticle.getText()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988" name="Shape 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73800" y="388050"/>
            <a:ext cx="77964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 txBox="1"/>
          <p:nvPr/>
        </p:nvSpPr>
        <p:spPr>
          <a:xfrm>
            <a:off x="656100" y="1072450"/>
            <a:ext cx="78318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656100" y="2060200"/>
            <a:ext cx="76764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/>
        </p:nvSpPr>
        <p:spPr>
          <a:xfrm>
            <a:off x="673800" y="388050"/>
            <a:ext cx="8265600" cy="4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2" name="Shape 1002"/>
          <p:cNvSpPr txBox="1"/>
          <p:nvPr/>
        </p:nvSpPr>
        <p:spPr>
          <a:xfrm>
            <a:off x="673800" y="1326425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(Runnable) () -&gt;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try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catch (InterruptedException e)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throw new RuntimeException(e);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3" name="Shape 1003"/>
          <p:cNvSpPr txBox="1"/>
          <p:nvPr/>
        </p:nvSpPr>
        <p:spPr>
          <a:xfrm>
            <a:off x="673800" y="3217325"/>
            <a:ext cx="7676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673800" y="388050"/>
            <a:ext cx="8265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9" name="Shape 1009"/>
          <p:cNvSpPr txBox="1"/>
          <p:nvPr/>
        </p:nvSpPr>
        <p:spPr>
          <a:xfrm>
            <a:off x="673800" y="1340500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retweets, facebookLikes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numberOfInteractions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retweetsCount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facebookLikesCount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retweetsCount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facebookLikesCount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0" name="Shape 1010"/>
          <p:cNvSpPr txBox="1"/>
          <p:nvPr/>
        </p:nvSpPr>
        <p:spPr>
          <a:xfrm>
            <a:off x="673800" y="3153825"/>
            <a:ext cx="8470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numberOfRetweets(article)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numberofLikes(article)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 txBox="1"/>
          <p:nvPr/>
        </p:nvSpPr>
        <p:spPr>
          <a:xfrm>
            <a:off x="0" y="359825"/>
            <a:ext cx="8265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016" name="Shape 1016"/>
          <p:cNvSpPr txBox="1"/>
          <p:nvPr/>
        </p:nvSpPr>
        <p:spPr>
          <a:xfrm>
            <a:off x="0" y="1340500"/>
            <a:ext cx="9144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asList(retweets, facebookLikes),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asList(numberOfInteractions),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DataflowMessagingRunnable(2)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doRun(Object... arguments)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getOwningProcessor()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017" name="Shape 1017"/>
          <p:cNvSpPr txBox="1"/>
          <p:nvPr/>
        </p:nvSpPr>
        <p:spPr>
          <a:xfrm>
            <a:off x="0" y="3851000"/>
            <a:ext cx="914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Shape 1022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Shape 10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USE GPARS?</a:t>
            </a:r>
          </a:p>
        </p:txBody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311700" y="1152475"/>
            <a:ext cx="8520600" cy="25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IMPROVE PERFORMANCE OF SEQUENTIAL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DEVELOPMENT OF CONCURRENT/PARALLEL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CLOSE-TO-DOMAIN ABSTRACTIONS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NUMBER OF ERRORS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DIFFERENT ABSTRACTIONS EASILY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Shape 1025"/>
          <p:cNvSpPr txBox="1"/>
          <p:nvPr>
            <p:ph type="title"/>
          </p:nvPr>
        </p:nvSpPr>
        <p:spPr>
          <a:xfrm>
            <a:off x="311700" y="4238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WHEN DO USE GPARS? - PARALLEL STREAMS</a:t>
            </a:r>
          </a:p>
        </p:txBody>
      </p:sp>
      <p:sp>
        <p:nvSpPr>
          <p:cNvPr id="1026" name="Shape 1026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Shape 103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Shape 1040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041" name="Shape 1041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6216150" y="324550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  <p:sp>
        <p:nvSpPr>
          <p:cNvPr id="292" name="Shape 292"/>
          <p:cNvSpPr txBox="1"/>
          <p:nvPr>
            <p:ph type="title"/>
          </p:nvPr>
        </p:nvSpPr>
        <p:spPr>
          <a:xfrm>
            <a:off x="6216150" y="1067437"/>
            <a:ext cx="2928000" cy="5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goo.gl/PZNNGY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150" y="1869925"/>
            <a:ext cx="2928000" cy="2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3" name="Shape 323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24" name="Shape 3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Shape 325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Shape 326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Shape 32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Shape 32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Shape 330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Shape 331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Shape 33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8" name="Shape 338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9" name="Shape 339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40" name="Shape 3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Shape 3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Shape 342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" name="Shape 34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Shape 34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Shape 34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Shape 346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Shape 347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Shape 34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9" name="Shape 349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Shape 3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5" name="Shape 415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6" name="Shape 416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1" name="Shape 421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7" name="Shape 427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8" name="Shape 428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5" name="Shape 435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7" name="Shape 437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8" name="Shape 438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3" name="Shape 443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9" name="Shape 449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0" name="Shape 450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7" name="Shape 457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9" name="Shape 459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0" name="Shape 460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5" name="Shape 465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70" name="Shape 470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71" name="Shape 471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72" name="Shape 472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73" name="Shape 47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4" name="Shape 47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5" name="Shape 47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2" name="Shape 482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4" name="Shape 484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5" name="Shape 485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0" name="Shape 490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5" name="Shape 495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96" name="Shape 496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97" name="Shape 497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98" name="Shape 498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9" name="Shape 499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0" name="Shape 500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7" name="Shape 507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9" name="Shape 509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0" name="Shape 510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5" name="Shape 515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20" name="Shape 520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21" name="Shape 521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22" name="Shape 522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23" name="Shape 52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24" name="Shape 52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5" name="Shape 52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5" name="Shape 535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7" name="Shape 537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8" name="Shape 538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3" name="Shape 543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8" name="Shape 548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0" name="Shape 550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9" name="Shape 559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2" name="Shape 562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3" name="Shape 563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5" name="Shape 565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6" name="Shape 566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8" name="Shape 568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9" name="Shape 569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72" name="Shape 572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3" name="Shape 573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Shape 57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05" name="Shape 605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8" name="Shape 608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0" name="Shape 610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1" name="Shape 611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6" name="Shape 616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21" name="Shape 62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22" name="Shape 62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24" name="Shape 624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8" name="Shape 658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0" name="Shape 660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1" name="Shape 661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6" name="Shape 666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71" name="Shape 67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2" name="Shape 67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74" name="Shape 674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6" name="Shape 676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7" name="Shape 677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8" name="Shape 678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6" name="Shape 686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7" name="Shape 687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8" name="Shape 688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9" name="Shape 689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0" name="Shape 690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92" name="Shape 692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4" name="Shape 694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5" name="Shape 695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2" name="Shape 702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3" name="Shape 703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04" name="Shape 704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5" name="Shape 705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6" name="Shape 706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707" name="Shape 707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8" name="Shape 708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9" name="Shape 709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2" name="Shape 722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4" name="Shape 724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5" name="Shape 725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0" name="Shape 730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6" name="Shape 736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7" name="Shape 737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38" name="Shape 738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9" name="Shape 739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83" name="Shape 783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0" name="Shape 790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1" name="Shape 791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898" name="Shape 898"/>
          <p:cNvCxnSpPr>
            <a:stCxn id="897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9" name="Shape 899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0" name="Shape 900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1" name="Shape 901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02" name="Shape 902"/>
          <p:cNvCxnSpPr>
            <a:stCxn id="901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3" name="Shape 903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4" name="Shape 904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5" name="Shape 905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6" name="Shape 906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8" name="Shape 908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909" name="Shape 909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915" name="Shape 9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Shape 916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27" name="Shape 927"/>
          <p:cNvCxnSpPr>
            <a:stCxn id="926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28" name="Shape 928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9" name="Shape 929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0" name="Shape 930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1" name="Shape 931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32" name="Shape 932"/>
          <p:cNvCxnSpPr>
            <a:stCxn id="931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3" name="Shape 933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4" name="Shape 934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5" name="Shape 935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6" name="Shape 936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8" name="Shape 938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39" name="Shape 939"/>
          <p:cNvCxnSpPr>
            <a:stCxn id="928" idx="3"/>
            <a:endCxn id="936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0" name="Shape 940"/>
          <p:cNvCxnSpPr>
            <a:endCxn id="928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1" name="Shape 941"/>
          <p:cNvCxnSpPr>
            <a:endCxn id="929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2" name="Shape 942"/>
          <p:cNvCxnSpPr>
            <a:endCxn id="930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endCxn id="933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endCxn id="934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endCxn id="935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1" name="Shape 951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